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handoutMasterIdLst>
    <p:handoutMasterId r:id="rId5"/>
  </p:handoutMasterIdLst>
  <p:sldIdLst>
    <p:sldId id="1027" r:id="rId2"/>
    <p:sldId id="102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hermochemistry" id="{F8C70753-A79B-4B78-AC69-CD699EED54ED}">
          <p14:sldIdLst>
            <p14:sldId id="1027"/>
            <p14:sldId id="102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80" userDrawn="1">
          <p15:clr>
            <a:srgbClr val="A4A3A4"/>
          </p15:clr>
        </p15:guide>
        <p15:guide id="2" pos="69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AFFC"/>
    <a:srgbClr val="0393DB"/>
    <a:srgbClr val="013C5A"/>
    <a:srgbClr val="00A1DA"/>
    <a:srgbClr val="00B0EE"/>
    <a:srgbClr val="C44536"/>
    <a:srgbClr val="80BD40"/>
    <a:srgbClr val="47682C"/>
    <a:srgbClr val="104764"/>
    <a:srgbClr val="447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576"/>
      </p:cViewPr>
      <p:guideLst>
        <p:guide orient="horz" pos="2280"/>
        <p:guide pos="698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297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15F861C-D563-4395-8D89-F4044FE8BD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99BEED-CB98-4EE2-8F2C-CE75B57650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E4AC8-A3FB-45CF-9B14-F1CAC4392049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216AE2-E4CA-4DA9-8971-6865441D9F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A4F2D6-08C9-48E0-871F-806F7FE1BE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D3354-60FE-4284-BDF2-F8C8B4FA6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26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A6DB9-9F3E-44CC-8AEB-CC6ABDB74682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27605-4F6B-47B1-BC01-017281B991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07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442685" y="3243588"/>
            <a:ext cx="11241315" cy="0"/>
          </a:xfrm>
          <a:prstGeom prst="line">
            <a:avLst/>
          </a:prstGeom>
          <a:ln w="19050">
            <a:solidFill>
              <a:srgbClr val="6FB23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442685" y="3348334"/>
            <a:ext cx="7343000" cy="2133600"/>
          </a:xfrm>
        </p:spPr>
        <p:txBody>
          <a:bodyPr>
            <a:normAutofit/>
          </a:bodyPr>
          <a:lstStyle>
            <a:lvl1pPr marL="0" indent="0">
              <a:buNone/>
              <a:defRPr kumimoji="1" lang="en-US" sz="2100" b="1" kern="1200" dirty="0" smtClean="0">
                <a:solidFill>
                  <a:srgbClr val="262626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42900" indent="0">
              <a:buNone/>
              <a:defRPr kumimoji="1" lang="en-US" sz="1800" b="1" kern="1200" dirty="0" smtClean="0">
                <a:solidFill>
                  <a:srgbClr val="262626"/>
                </a:solidFill>
                <a:latin typeface="Arial" charset="0"/>
                <a:ea typeface="+mn-ea"/>
                <a:cs typeface="Times New Roman" pitchFamily="18" charset="0"/>
              </a:defRPr>
            </a:lvl2pPr>
            <a:lvl3pPr marL="685800" indent="0">
              <a:buNone/>
              <a:defRPr kumimoji="1" lang="en-US" sz="1800" b="1" kern="1200" dirty="0" smtClean="0">
                <a:solidFill>
                  <a:srgbClr val="262626"/>
                </a:solidFill>
                <a:latin typeface="Arial" charset="0"/>
                <a:ea typeface="+mn-ea"/>
                <a:cs typeface="Times New Roman" pitchFamily="18" charset="0"/>
              </a:defRPr>
            </a:lvl3pPr>
            <a:lvl4pPr marL="1028700" indent="0">
              <a:buNone/>
              <a:defRPr kumimoji="1" lang="en-US" sz="1800" b="1" kern="1200" dirty="0" smtClean="0">
                <a:solidFill>
                  <a:srgbClr val="262626"/>
                </a:solidFill>
                <a:latin typeface="Arial" charset="0"/>
                <a:ea typeface="+mn-ea"/>
                <a:cs typeface="Times New Roman" pitchFamily="18" charset="0"/>
              </a:defRPr>
            </a:lvl4pPr>
            <a:lvl5pPr marL="1371600" indent="0">
              <a:buNone/>
              <a:defRPr kumimoji="1" lang="en-US" sz="1800" b="1" kern="1200" dirty="0">
                <a:solidFill>
                  <a:srgbClr val="262626"/>
                </a:solidFill>
                <a:latin typeface="Arial" charset="0"/>
                <a:ea typeface="+mn-ea"/>
                <a:cs typeface="Times New Roman" pitchFamily="18" charset="0"/>
              </a:defRPr>
            </a:lvl5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8128000" y="3348334"/>
            <a:ext cx="3556000" cy="990600"/>
          </a:xfrm>
        </p:spPr>
        <p:txBody>
          <a:bodyPr>
            <a:normAutofit/>
          </a:bodyPr>
          <a:lstStyle>
            <a:lvl1pPr marL="0" indent="0" algn="r">
              <a:buNone/>
              <a:defRPr kumimoji="1" lang="en-US" sz="2100" kern="1200" dirty="0">
                <a:solidFill>
                  <a:srgbClr val="262626"/>
                </a:solidFill>
                <a:latin typeface="+mj-lt"/>
                <a:ea typeface="+mn-ea"/>
                <a:cs typeface="Times New Roman" pitchFamily="18" charset="0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42685" y="2668488"/>
            <a:ext cx="10972800" cy="55399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 marL="0" indent="0" algn="l">
              <a:buFont typeface="Arial" pitchFamily="34" charset="0"/>
              <a:buNone/>
              <a:defRPr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6332434"/>
            <a:ext cx="12192000" cy="5255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extBox 5"/>
          <p:cNvSpPr txBox="1"/>
          <p:nvPr userDrawn="1"/>
        </p:nvSpPr>
        <p:spPr>
          <a:xfrm>
            <a:off x="1" y="6153481"/>
            <a:ext cx="8819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3D5D"/>
                </a:solidFill>
              </a:rPr>
              <a:t>Rapid Advancement in Process Intensification Deployment</a:t>
            </a:r>
          </a:p>
        </p:txBody>
      </p:sp>
    </p:spTree>
    <p:extLst>
      <p:ext uri="{BB962C8B-B14F-4D97-AF65-F5344CB8AC3E}">
        <p14:creationId xmlns:p14="http://schemas.microsoft.com/office/powerpoint/2010/main" val="8936185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56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8D76404-8700-4D24-AFD8-2A4EA95EEB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6327776"/>
            <a:ext cx="12192000" cy="53022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endParaRPr lang="en-JM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32D81AE-FBD6-4903-B128-1BBB26292C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64995" y="120651"/>
            <a:ext cx="64583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fld id="{5B2240A3-C24A-4FEF-8EE8-0E7B974E8FBA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74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add text or object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add text or object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D0DB5376-4373-40ED-90DD-02904025B8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6327776"/>
            <a:ext cx="12192000" cy="53022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endParaRPr lang="en-JM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968445F-60FC-4F84-B9DE-8B569B35B3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64995" y="120651"/>
            <a:ext cx="64583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fld id="{5B2240A3-C24A-4FEF-8EE8-0E7B974E8FBA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19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50B3EAC-C255-4420-B48C-BDA184050E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6327776"/>
            <a:ext cx="12192000" cy="53022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endParaRPr lang="en-JM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190992C-4C11-4851-BB31-CE9D6EF02C5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764995" y="120651"/>
            <a:ext cx="64583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fld id="{5B2240A3-C24A-4FEF-8EE8-0E7B974E8FBA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612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890D7C5-659B-4DD0-A76E-82CC8FF2A1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6327776"/>
            <a:ext cx="12192000" cy="53022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endParaRPr lang="en-JM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F56841A-19A4-49F6-8DD9-2F26570D60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64995" y="120651"/>
            <a:ext cx="64583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fld id="{5B2240A3-C24A-4FEF-8EE8-0E7B974E8FBA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48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09600" y="609600"/>
            <a:ext cx="10972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/>
              <a:t>Acknowledgements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032000" y="1905000"/>
            <a:ext cx="8128000" cy="3733800"/>
          </a:xfrm>
        </p:spPr>
        <p:txBody>
          <a:bodyPr>
            <a:normAutofit/>
          </a:bodyPr>
          <a:lstStyle>
            <a:lvl1pPr marL="0" indent="0">
              <a:buNone/>
              <a:defRPr sz="2400"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acknowledgements (see hidden slide for DOE/EFRC requirements)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E3BC8B8-714A-4422-871B-E93FA73C90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64995" y="120651"/>
            <a:ext cx="64583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fld id="{5B2240A3-C24A-4FEF-8EE8-0E7B974E8FBA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04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6A2CE048-8AA8-46C6-B29A-8D774F0C1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6327776"/>
            <a:ext cx="12192000" cy="53022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endParaRPr lang="en-JM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C46E2F5-B969-400B-B3AB-7D5111A37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64995" y="120651"/>
            <a:ext cx="64583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fld id="{5B2240A3-C24A-4FEF-8EE8-0E7B974E8FBA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828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Citation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278564"/>
            <a:ext cx="12192000" cy="5794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600202"/>
            <a:ext cx="5384800" cy="501424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add text or object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600202"/>
            <a:ext cx="5384800" cy="501424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add text or object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938C1D-8693-4F7F-8279-E301C11D50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64995" y="120651"/>
            <a:ext cx="64583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fld id="{5B2240A3-C24A-4FEF-8EE8-0E7B974E8FBA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Citatio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06273"/>
            <a:ext cx="12192000" cy="5794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4456661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4456661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2417EAE-6BB2-472E-A7E3-2E5E7C88A6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764995" y="120651"/>
            <a:ext cx="64583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fld id="{5B2240A3-C24A-4FEF-8EE8-0E7B974E8FBA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83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tif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12192000" cy="533400"/>
          </a:xfrm>
          <a:prstGeom prst="rect">
            <a:avLst/>
          </a:prstGeom>
          <a:solidFill>
            <a:srgbClr val="003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-1" y="0"/>
            <a:ext cx="3089612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Shape 17"/>
          <p:cNvSpPr/>
          <p:nvPr/>
        </p:nvSpPr>
        <p:spPr>
          <a:xfrm>
            <a:off x="0" y="6324600"/>
            <a:ext cx="12192000" cy="5334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lIns="68569" tIns="34275" rIns="68569" bIns="34275" anchor="ctr" anchorCtr="0">
            <a:noAutofit/>
          </a:bodyPr>
          <a:lstStyle/>
          <a:p>
            <a:pPr algn="ctr" defTabSz="457200"/>
            <a:endParaRPr sz="1350">
              <a:solidFill>
                <a:prstClr val="white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64995" y="120651"/>
            <a:ext cx="64583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defTabSz="457200"/>
            <a:fld id="{5B2240A3-C24A-4FEF-8EE8-0E7B974E8FBA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C05D0EBF-D857-41B1-BA20-AED0CCC796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3" t="19586" r="11378" b="37951"/>
          <a:stretch/>
        </p:blipFill>
        <p:spPr>
          <a:xfrm>
            <a:off x="609600" y="-21482"/>
            <a:ext cx="1870411" cy="5548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E1CB95E-C30A-47E3-B91C-20A68D8D050E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898" y="15426"/>
            <a:ext cx="1271101" cy="51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513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1" r:id="rId8"/>
    <p:sldLayoutId id="2147483682" r:id="rId9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lang="en-US" sz="3000" b="1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ybinder.org/v2/gh/VlachosGroup/PythonGroupAdditivity/master?filepath=docs%2Fsource%2FWorkshopJupyterNotebooks%2FOpenMKM_demo%2Fbatch%2Fbatch.ipynb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mybinder.org/v2/gh/VlachosGroup/PythonGroupAdditivity/master?filepath=docs%2Fsource%2FWorkshopJupyterNotebooks%2Fpgradd_demo%2Fpgradd_demo.ipynb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mybinder.org/v2/gh/VlachosGroup/PythonGroupAdditivity/master?filepath=docs%2Fsource%2FWorkshopJupyterNotebooks%2FOpenMKM_demo%2FCSTR%2Fcstr.ipynb" TargetMode="External"/><Relationship Id="rId5" Type="http://schemas.openxmlformats.org/officeDocument/2006/relationships/hyperlink" Target="https://mybinder.org/v2/gh/VlachosGroup/PythonGroupAdditivity/master?filepath=docs%2Fsource%2FWorkshopJupyterNotebooks%2Fpmutt_demo%2Fpmutt_aiche2019.ipynb" TargetMode="External"/><Relationship Id="rId4" Type="http://schemas.openxmlformats.org/officeDocument/2006/relationships/hyperlink" Target="https://mybinder.org/v2/gh/VlachosGroup/PythonGroupAdditivity/master?filepath=docs%2Fsource%2FWorkshopJupyterNotebooks%2Fpmutt_to_omkm%2FOpenMKM_IO.ipyn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0EE4AB-D577-41F6-B5B6-76E95513EEC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JM"/>
              <a:t>7/13/2020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6EAD40A-4250-4C46-B44D-D0D6A0199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685" y="2668488"/>
            <a:ext cx="10972800" cy="553998"/>
          </a:xfrm>
        </p:spPr>
        <p:txBody>
          <a:bodyPr/>
          <a:lstStyle/>
          <a:p>
            <a:pPr algn="ctr"/>
            <a:r>
              <a:rPr lang="en-US" b="1" dirty="0" err="1"/>
              <a:t>Jupyter</a:t>
            </a:r>
            <a:r>
              <a:rPr lang="en-US" b="1" dirty="0"/>
              <a:t> Notebook links on Binder.com</a:t>
            </a:r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07A125B-0B4E-4428-8B11-A9CE08C55B13}"/>
              </a:ext>
            </a:extLst>
          </p:cNvPr>
          <p:cNvSpPr txBox="1">
            <a:spLocks/>
          </p:cNvSpPr>
          <p:nvPr/>
        </p:nvSpPr>
        <p:spPr>
          <a:xfrm>
            <a:off x="442685" y="3348821"/>
            <a:ext cx="9798595" cy="1115961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Jonathan Lym, Gerhard </a:t>
            </a:r>
            <a:r>
              <a:rPr lang="en-US" sz="2400" dirty="0" err="1"/>
              <a:t>Wittreich</a:t>
            </a:r>
            <a:r>
              <a:rPr lang="en-US" sz="2400" dirty="0"/>
              <a:t>, Bharat </a:t>
            </a:r>
            <a:r>
              <a:rPr lang="en-US" sz="2400" dirty="0" err="1"/>
              <a:t>Medasani</a:t>
            </a:r>
            <a:r>
              <a:rPr lang="en-US" sz="2400" dirty="0"/>
              <a:t>, </a:t>
            </a:r>
            <a:r>
              <a:rPr lang="en-US" sz="2400" dirty="0" err="1"/>
              <a:t>Dionisios</a:t>
            </a:r>
            <a:r>
              <a:rPr lang="en-US" sz="2400" dirty="0"/>
              <a:t> Vlachos</a:t>
            </a: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79180C27-6142-4C18-9A6B-5F0CB5887E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37" y="3969043"/>
            <a:ext cx="2940621" cy="1514421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C0C742DD-4B79-40E1-8E11-A42D73CC43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218" y="3906801"/>
            <a:ext cx="4708041" cy="1514421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23E71FB9-4A68-4839-BFFB-CAEBF85BED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934" y="3969043"/>
            <a:ext cx="3450893" cy="151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856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16C588D-26E9-4F1D-BBFA-FE12CB732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Notebooks used in the Workshop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23B95E-BFE2-49E3-BBDE-D3F8EC7174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810DE0-8320-42B1-9903-0D640850E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57200"/>
            <a:fld id="{5B2240A3-C24A-4FEF-8EE8-0E7B974E8FBA}" type="slidenum">
              <a:rPr lang="en-US" smtClean="0">
                <a:solidFill>
                  <a:prstClr val="white"/>
                </a:solidFill>
              </a:rPr>
              <a:pPr defTabSz="457200"/>
              <a:t>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EBA18F-9471-4243-9C8A-827280BE6AF4}"/>
              </a:ext>
            </a:extLst>
          </p:cNvPr>
          <p:cNvSpPr txBox="1"/>
          <p:nvPr/>
        </p:nvSpPr>
        <p:spPr>
          <a:xfrm>
            <a:off x="4526345" y="2307446"/>
            <a:ext cx="2461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hlinkClick r:id="rId2"/>
              </a:rPr>
              <a:t>pGrAdd</a:t>
            </a:r>
            <a:r>
              <a:rPr lang="en-US" dirty="0">
                <a:hlinkClick r:id="rId2"/>
              </a:rPr>
              <a:t> Demonstration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239544-EB24-4BF7-BE01-E34F04968C73}"/>
              </a:ext>
            </a:extLst>
          </p:cNvPr>
          <p:cNvSpPr txBox="1"/>
          <p:nvPr/>
        </p:nvSpPr>
        <p:spPr>
          <a:xfrm>
            <a:off x="3776990" y="3828787"/>
            <a:ext cx="3960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hlinkClick r:id="rId3"/>
              </a:rPr>
              <a:t>openMKM</a:t>
            </a:r>
            <a:r>
              <a:rPr lang="en-US" dirty="0">
                <a:hlinkClick r:id="rId3"/>
              </a:rPr>
              <a:t> Demonstration-Batch reactor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96205C-C950-464A-A9FB-32B1088FF54C}"/>
              </a:ext>
            </a:extLst>
          </p:cNvPr>
          <p:cNvSpPr txBox="1"/>
          <p:nvPr/>
        </p:nvSpPr>
        <p:spPr>
          <a:xfrm>
            <a:off x="3940065" y="3245956"/>
            <a:ext cx="36339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4"/>
              </a:rPr>
              <a:t>pMuTT to </a:t>
            </a:r>
            <a:r>
              <a:rPr lang="en-US" dirty="0" err="1">
                <a:hlinkClick r:id="rId4"/>
              </a:rPr>
              <a:t>openMKM</a:t>
            </a:r>
            <a:r>
              <a:rPr lang="en-US" dirty="0">
                <a:hlinkClick r:id="rId4"/>
              </a:rPr>
              <a:t> Demonstration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DDB7AB-7D36-4771-B1B3-9AAD9D18E28D}"/>
              </a:ext>
            </a:extLst>
          </p:cNvPr>
          <p:cNvSpPr txBox="1"/>
          <p:nvPr/>
        </p:nvSpPr>
        <p:spPr>
          <a:xfrm>
            <a:off x="4526345" y="2739075"/>
            <a:ext cx="2461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5"/>
              </a:rPr>
              <a:t>pMuTT Demonstration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186DB6-7821-40E4-9010-E4873FB8DA59}"/>
              </a:ext>
            </a:extLst>
          </p:cNvPr>
          <p:cNvSpPr txBox="1"/>
          <p:nvPr/>
        </p:nvSpPr>
        <p:spPr>
          <a:xfrm>
            <a:off x="4150271" y="4322431"/>
            <a:ext cx="3213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hlinkClick r:id="rId6"/>
              </a:rPr>
              <a:t>openMKM</a:t>
            </a:r>
            <a:r>
              <a:rPr lang="en-US" dirty="0">
                <a:hlinkClick r:id="rId6"/>
              </a:rPr>
              <a:t> Demonstration-CSTR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26470A3-B4D4-44E1-A8A0-925A590625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7539" y="1295400"/>
            <a:ext cx="3439005" cy="107647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C069B26-ADDB-4909-9E73-123E0024CEE7}"/>
              </a:ext>
            </a:extLst>
          </p:cNvPr>
          <p:cNvSpPr txBox="1"/>
          <p:nvPr/>
        </p:nvSpPr>
        <p:spPr>
          <a:xfrm>
            <a:off x="1899745" y="5162813"/>
            <a:ext cx="8678917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If you have a Python environment and want to access the </a:t>
            </a:r>
            <a:r>
              <a:rPr lang="en-US" dirty="0" err="1"/>
              <a:t>Jupyter</a:t>
            </a:r>
            <a:r>
              <a:rPr lang="en-US" dirty="0"/>
              <a:t> Notebooks directly then use the files in the WorkshopJupyterNotebooks.zip archive.</a:t>
            </a:r>
          </a:p>
        </p:txBody>
      </p:sp>
    </p:spTree>
    <p:extLst>
      <p:ext uri="{BB962C8B-B14F-4D97-AF65-F5344CB8AC3E}">
        <p14:creationId xmlns:p14="http://schemas.microsoft.com/office/powerpoint/2010/main" val="4217954085"/>
      </p:ext>
    </p:extLst>
  </p:cSld>
  <p:clrMapOvr>
    <a:masterClrMapping/>
  </p:clrMapOvr>
</p:sld>
</file>

<file path=ppt/theme/theme1.xml><?xml version="1.0" encoding="utf-8"?>
<a:theme xmlns:a="http://schemas.openxmlformats.org/drawingml/2006/main" name="Work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rk Template" id="{DCB55547-28C2-4382-BBEF-B65609202335}" vid="{9565FD1B-8E72-4F0A-8DFC-5EDDAA078D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2982</TotalTime>
  <Words>64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Work Template</vt:lpstr>
      <vt:lpstr>Jupyter Notebook links on Binder.com</vt:lpstr>
      <vt:lpstr>Jupyter Notebooks used in the Workshop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AIChE 2019 Workshop: Thermochemistry</dc:title>
  <dc:creator>Jonathan Lym</dc:creator>
  <cp:lastModifiedBy>Gerhard Wittreich</cp:lastModifiedBy>
  <cp:revision>137</cp:revision>
  <dcterms:created xsi:type="dcterms:W3CDTF">2019-10-23T18:50:36Z</dcterms:created>
  <dcterms:modified xsi:type="dcterms:W3CDTF">2020-07-15T14:51:02Z</dcterms:modified>
</cp:coreProperties>
</file>